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7BE30B-11C4-4CF1-87C5-E5B2A1956EE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E6C03F-2313-4154-B488-C927365AE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esindia.com/college.aspx-" TargetMode="External"/><Relationship Id="rId2" Type="http://schemas.openxmlformats.org/officeDocument/2006/relationships/hyperlink" Target="https://ndl.iitkgp.ac.in/testprep/care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reers360.com/" TargetMode="External"/><Relationship Id="rId4" Type="http://schemas.openxmlformats.org/officeDocument/2006/relationships/hyperlink" Target="https://www.nda.nic.i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EMERGING CAREER OPTIONS FOR A FAST PACED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WORLD BEYOND DOCTORS AND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5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</a:t>
            </a:r>
            <a:r>
              <a:rPr lang="en-US" dirty="0" smtClean="0"/>
              <a:t>ing </a:t>
            </a:r>
            <a:r>
              <a:rPr lang="en-US" dirty="0" smtClean="0"/>
              <a:t>careers in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Certified Financial Analyst</a:t>
            </a:r>
          </a:p>
          <a:p>
            <a:r>
              <a:rPr lang="en-US" sz="2400" b="0" dirty="0" smtClean="0"/>
              <a:t>Investment banker</a:t>
            </a:r>
          </a:p>
          <a:p>
            <a:r>
              <a:rPr lang="en-US" sz="2400" b="0" dirty="0" smtClean="0"/>
              <a:t>Human Resource Manager</a:t>
            </a:r>
          </a:p>
          <a:p>
            <a:r>
              <a:rPr lang="en-US" sz="2400" b="0" dirty="0" smtClean="0"/>
              <a:t>Marketing Manager</a:t>
            </a:r>
          </a:p>
          <a:p>
            <a:r>
              <a:rPr lang="en-US" sz="2400" b="0" dirty="0" smtClean="0"/>
              <a:t>Banking</a:t>
            </a:r>
          </a:p>
          <a:p>
            <a:r>
              <a:rPr lang="en-US" sz="2400" b="0" dirty="0" smtClean="0"/>
              <a:t>Tax consultant</a:t>
            </a:r>
          </a:p>
          <a:p>
            <a:r>
              <a:rPr lang="en-US" sz="2400" b="0" dirty="0" smtClean="0"/>
              <a:t>Economist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9411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746"/>
            <a:ext cx="8763000" cy="6019800"/>
          </a:xfrm>
        </p:spPr>
      </p:pic>
    </p:spTree>
    <p:extLst>
      <p:ext uri="{BB962C8B-B14F-4D97-AF65-F5344CB8AC3E}">
        <p14:creationId xmlns:p14="http://schemas.microsoft.com/office/powerpoint/2010/main" val="178526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Trending careers in humanities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Foreign Language Experts</a:t>
            </a:r>
          </a:p>
          <a:p>
            <a:r>
              <a:rPr lang="en-US" sz="2000" dirty="0" smtClean="0"/>
              <a:t>Psychologist/counsellor</a:t>
            </a:r>
          </a:p>
          <a:p>
            <a:r>
              <a:rPr lang="en-US" sz="2000" dirty="0" smtClean="0"/>
              <a:t>Lawyer</a:t>
            </a:r>
          </a:p>
          <a:p>
            <a:r>
              <a:rPr lang="en-US" sz="2000" dirty="0" smtClean="0"/>
              <a:t>Journalist</a:t>
            </a:r>
          </a:p>
          <a:p>
            <a:r>
              <a:rPr lang="en-US" sz="2000" dirty="0" smtClean="0"/>
              <a:t>International Relations Specialist</a:t>
            </a:r>
          </a:p>
          <a:p>
            <a:r>
              <a:rPr lang="en-US" sz="2000" dirty="0" smtClean="0"/>
              <a:t>Art Director</a:t>
            </a:r>
          </a:p>
          <a:p>
            <a:r>
              <a:rPr lang="en-US" sz="2000" dirty="0" smtClean="0"/>
              <a:t>Event Manager</a:t>
            </a:r>
          </a:p>
          <a:p>
            <a:r>
              <a:rPr lang="en-US" sz="2000" dirty="0" smtClean="0"/>
              <a:t>Hospitality Professional</a:t>
            </a:r>
          </a:p>
          <a:p>
            <a:r>
              <a:rPr lang="en-US" sz="2000" dirty="0" smtClean="0"/>
              <a:t>Digital Marketing Professional</a:t>
            </a:r>
          </a:p>
          <a:p>
            <a:r>
              <a:rPr lang="en-US" sz="2000" dirty="0" smtClean="0"/>
              <a:t>Artist</a:t>
            </a:r>
          </a:p>
          <a:p>
            <a:r>
              <a:rPr lang="en-US" sz="2000" dirty="0" smtClean="0"/>
              <a:t>Content Creator</a:t>
            </a:r>
          </a:p>
          <a:p>
            <a:r>
              <a:rPr lang="en-US" sz="2000" dirty="0" smtClean="0"/>
              <a:t>Baking Professional</a:t>
            </a:r>
          </a:p>
          <a:p>
            <a:r>
              <a:rPr lang="en-US" sz="2000" dirty="0" smtClean="0"/>
              <a:t>Fashion design</a:t>
            </a:r>
          </a:p>
          <a:p>
            <a:r>
              <a:rPr lang="en-US" sz="2000" dirty="0" smtClean="0"/>
              <a:t>Professional Photographer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185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choose the right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Self awareness exercise with goal setting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Reflection on previous academic and personal achievements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Consideration of special talents and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Gauging your aptitude for a certain subject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Brainstorming – coming up with as many career choices as possible in your area of interest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Eliminating the ones that are not plausible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Discussion with subject experts and parents </a:t>
            </a:r>
          </a:p>
        </p:txBody>
      </p:sp>
    </p:spTree>
    <p:extLst>
      <p:ext uri="{BB962C8B-B14F-4D97-AF65-F5344CB8AC3E}">
        <p14:creationId xmlns:p14="http://schemas.microsoft.com/office/powerpoint/2010/main" val="70089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Extensive research on job prospects, eligibility criteria, institutions and universities offering the course, entrance examinations and coaching options, </a:t>
            </a:r>
            <a:r>
              <a:rPr lang="en-US" sz="2400" dirty="0" err="1">
                <a:solidFill>
                  <a:prstClr val="black"/>
                </a:solidFill>
              </a:rPr>
              <a:t>etc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Make Plan A and Plan B (In line with your interest, aptitude, and skills)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Elimination of any dilemma or confusion through counselling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 Final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49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634894"/>
              </p:ext>
            </p:extLst>
          </p:nvPr>
        </p:nvGraphicFramePr>
        <p:xfrm>
          <a:off x="304800" y="152399"/>
          <a:ext cx="8229600" cy="8302206"/>
        </p:xfrm>
        <a:graphic>
          <a:graphicData uri="http://schemas.openxmlformats.org/drawingml/2006/table">
            <a:tbl>
              <a:tblPr firstRow="1" firstCol="1" bandRow="1"/>
              <a:tblGrid>
                <a:gridCol w="2156756"/>
                <a:gridCol w="1783564"/>
                <a:gridCol w="1962891"/>
                <a:gridCol w="2326389"/>
              </a:tblGrid>
              <a:tr h="411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STREAM</a:t>
                      </a:r>
                      <a:endParaRPr lang="en-US" sz="2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COMPULSORY SUBJECTS</a:t>
                      </a:r>
                      <a:endParaRPr lang="en-US" sz="20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OPTIONAL SUBJECTS</a:t>
                      </a:r>
                      <a:endParaRPr lang="en-US" sz="2000" dirty="0" smtClean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strike="noStrike" dirty="0" smtClean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2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Science with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Maths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1)English,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2)Physics,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3)Chemistry,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4)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Maths</a:t>
                      </a: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Physical  Education(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Ph.Ed</a:t>
                      </a: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Computer.Science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Economics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Psychology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Science with Biology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1)English,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2)Physics,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3)Chemistry,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4)Biology 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Physical  Education(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Ph.Ed</a:t>
                      </a: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Computer.Science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Economics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Psychology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Hindi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2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Commerce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1)English, 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2)Accountancy,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3)Business Studies 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4) Economics  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Maths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Physical  Education(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Ph.Ed</a:t>
                      </a: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Informatics Practices (I.P)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Psychology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Hindi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4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Humanities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1)English, 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2)History,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3)Geography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Option 1(Subject- 4)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Political Science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Economics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Physical Education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Option 2(Subject -5) 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Psychology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Informatics Practices(I.P)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Home science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Hindi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57020" algn="l"/>
                        </a:tabLs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48639" marR="48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02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National Digital Library 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 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ndl.iitkgp.ac.in/testprep/career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AWES Colleges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www.awesindia.com/college.aspx-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NDA </a:t>
            </a:r>
            <a:r>
              <a:rPr lang="en-US" dirty="0">
                <a:hlinkClick r:id="rId4"/>
              </a:rPr>
              <a:t>https://www.nda.nic.in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Career360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://www.careers360.com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5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POINTS TO PONDER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26" name="Picture 2" descr="C:\Users\User\Desktop\Career\caree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84" y="1143000"/>
            <a:ext cx="6648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84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>
                <a:latin typeface="Bookman Old Style" pitchFamily="18" charset="0"/>
              </a:rPr>
              <a:t/>
            </a:r>
            <a:br>
              <a:rPr lang="en-US" dirty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>
                <a:latin typeface="Bookman Old Style" pitchFamily="18" charset="0"/>
              </a:rPr>
              <a:t>best way to predict future is to create it!</a:t>
            </a:r>
            <a:br>
              <a:rPr lang="en-US" dirty="0">
                <a:latin typeface="Bookman Old Style" pitchFamily="18" charset="0"/>
              </a:rPr>
            </a:b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While </a:t>
            </a:r>
            <a:r>
              <a:rPr lang="en-US" sz="2400" b="0" dirty="0"/>
              <a:t>choosing a stream after </a:t>
            </a:r>
            <a:r>
              <a:rPr lang="en-US" sz="2400" b="0" dirty="0" smtClean="0"/>
              <a:t>10th, </a:t>
            </a:r>
            <a:r>
              <a:rPr lang="en-US" sz="2400" b="0" dirty="0"/>
              <a:t>a training course or a career </a:t>
            </a:r>
            <a:r>
              <a:rPr lang="en-US" sz="2400" b="0" dirty="0" smtClean="0"/>
              <a:t>one should </a:t>
            </a:r>
            <a:r>
              <a:rPr lang="en-US" sz="2400" b="0" dirty="0"/>
              <a:t>know </a:t>
            </a:r>
            <a:r>
              <a:rPr lang="en-US" sz="2400" b="0" dirty="0" smtClean="0"/>
              <a:t>one’s own abilities</a:t>
            </a:r>
            <a:r>
              <a:rPr lang="en-US" sz="2400" b="0" dirty="0"/>
              <a:t>, interests, aptitudes and </a:t>
            </a:r>
            <a:r>
              <a:rPr lang="en-US" sz="2400" b="0" dirty="0" smtClean="0"/>
              <a:t>personality.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Besides </a:t>
            </a:r>
            <a:r>
              <a:rPr lang="en-US" sz="2400" b="0" dirty="0"/>
              <a:t>these </a:t>
            </a:r>
            <a:r>
              <a:rPr lang="en-US" sz="2400" b="0" dirty="0" smtClean="0"/>
              <a:t>one </a:t>
            </a:r>
            <a:r>
              <a:rPr lang="en-US" sz="2400" b="0" dirty="0"/>
              <a:t>should </a:t>
            </a:r>
            <a:r>
              <a:rPr lang="en-US" sz="2400" b="0" dirty="0" smtClean="0"/>
              <a:t>gather information </a:t>
            </a:r>
            <a:r>
              <a:rPr lang="en-US" sz="2400" b="0" dirty="0"/>
              <a:t>regarding different career options, the eligibility criteria, the premier</a:t>
            </a:r>
            <a:br>
              <a:rPr lang="en-US" sz="2400" b="0" dirty="0"/>
            </a:br>
            <a:r>
              <a:rPr lang="en-US" sz="2400" b="0" dirty="0" smtClean="0"/>
              <a:t>institutions/universities, and </a:t>
            </a:r>
            <a:r>
              <a:rPr lang="en-US" sz="2400" b="0" dirty="0"/>
              <a:t>the </a:t>
            </a:r>
            <a:r>
              <a:rPr lang="en-US" sz="2400" b="0" dirty="0" smtClean="0"/>
              <a:t>market demands</a:t>
            </a:r>
            <a:r>
              <a:rPr lang="en-US" sz="2400" dirty="0">
                <a:latin typeface="Times New Roman"/>
              </a:rPr>
              <a:t/>
            </a:r>
            <a:br>
              <a:rPr lang="en-US" sz="2400" dirty="0">
                <a:latin typeface="Times New Roman"/>
              </a:rPr>
            </a:br>
            <a:endParaRPr lang="en-US" sz="2400" dirty="0">
              <a:latin typeface="Bookman Old Style" pitchFamily="18" charset="0"/>
            </a:endParaRPr>
          </a:p>
          <a:p>
            <a:r>
              <a:rPr lang="en-US" sz="2400" b="0" dirty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0" dirty="0" smtClean="0"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dirty="0" smtClean="0"/>
              <a:t>Vocational </a:t>
            </a:r>
            <a:r>
              <a:rPr lang="en-US" sz="2400" dirty="0"/>
              <a:t>interest </a:t>
            </a:r>
            <a:r>
              <a:rPr lang="en-US" sz="2400" dirty="0" smtClean="0"/>
              <a:t>: </a:t>
            </a:r>
            <a:r>
              <a:rPr lang="en-US" sz="2400" b="0" dirty="0" smtClean="0"/>
              <a:t>One’s </a:t>
            </a:r>
            <a:r>
              <a:rPr lang="en-US" sz="2400" b="0" dirty="0"/>
              <a:t>own pattern of preferences, aptitudes, </a:t>
            </a:r>
            <a:r>
              <a:rPr lang="en-US" sz="2400" b="0" dirty="0" smtClean="0"/>
              <a:t>likes and dislikes </a:t>
            </a:r>
            <a:r>
              <a:rPr lang="en-US" sz="2400" b="0" dirty="0"/>
              <a:t>for a given </a:t>
            </a:r>
            <a:r>
              <a:rPr lang="en-US" sz="2400" b="0" dirty="0" smtClean="0"/>
              <a:t>vocational area </a:t>
            </a:r>
            <a:endParaRPr lang="en-US" sz="2400" b="0" dirty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56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200" dirty="0" smtClean="0"/>
              <a:t>Aptitude : </a:t>
            </a:r>
            <a:r>
              <a:rPr lang="en-US" sz="2200" b="0" dirty="0" smtClean="0"/>
              <a:t>Innate ability of an individual to learn and excel in a particular career. Aptitude can be expanded through education and training. </a:t>
            </a:r>
          </a:p>
          <a:p>
            <a:pPr algn="just"/>
            <a:r>
              <a:rPr lang="en-US" sz="2200" dirty="0" smtClean="0"/>
              <a:t>Personality</a:t>
            </a:r>
            <a:r>
              <a:rPr lang="en-US" sz="2200" b="0" dirty="0" smtClean="0"/>
              <a:t> </a:t>
            </a:r>
            <a:r>
              <a:rPr lang="en-US" sz="2200" b="0" dirty="0"/>
              <a:t>:  </a:t>
            </a:r>
            <a:r>
              <a:rPr lang="en-US" sz="2200" b="0" dirty="0" smtClean="0"/>
              <a:t>Certain </a:t>
            </a:r>
            <a:r>
              <a:rPr lang="en-US" sz="2200" b="0" dirty="0"/>
              <a:t>occupations and workplaces may attract certain characteristics – an employer’s job requirements or workplace culture often necessitate specific personality traits. These traits can be characteristic of particular personality </a:t>
            </a:r>
            <a:r>
              <a:rPr lang="en-US" sz="2200" b="0" dirty="0" smtClean="0"/>
              <a:t>types</a:t>
            </a:r>
          </a:p>
          <a:p>
            <a:pPr algn="just"/>
            <a:r>
              <a:rPr lang="en-US" sz="2200" dirty="0" smtClean="0"/>
              <a:t>Education : </a:t>
            </a:r>
            <a:r>
              <a:rPr lang="en-US" sz="2200" b="0" dirty="0" smtClean="0"/>
              <a:t>Previous academic and behaviour records give an insight into suitable career options for an individual</a:t>
            </a:r>
          </a:p>
          <a:p>
            <a:pPr algn="just"/>
            <a:r>
              <a:rPr lang="en-US" sz="2200" dirty="0" smtClean="0"/>
              <a:t>Values and Beliefs </a:t>
            </a:r>
            <a:r>
              <a:rPr lang="en-US" sz="2200" dirty="0"/>
              <a:t>: </a:t>
            </a:r>
            <a:r>
              <a:rPr lang="en-US" sz="2200" b="0" dirty="0"/>
              <a:t>personal ideals, motives, and beliefs that help you identify what's most important in your professional career</a:t>
            </a:r>
          </a:p>
        </p:txBody>
      </p:sp>
    </p:spTree>
    <p:extLst>
      <p:ext uri="{BB962C8B-B14F-4D97-AF65-F5344CB8AC3E}">
        <p14:creationId xmlns:p14="http://schemas.microsoft.com/office/powerpoint/2010/main" val="88293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695364"/>
          </a:xfrm>
        </p:spPr>
      </p:pic>
    </p:spTree>
    <p:extLst>
      <p:ext uri="{BB962C8B-B14F-4D97-AF65-F5344CB8AC3E}">
        <p14:creationId xmlns:p14="http://schemas.microsoft.com/office/powerpoint/2010/main" val="74123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</a:t>
            </a:r>
            <a:r>
              <a:rPr lang="en-US" dirty="0" smtClean="0"/>
              <a:t>G </a:t>
            </a:r>
            <a:r>
              <a:rPr lang="en-US" dirty="0" smtClean="0"/>
              <a:t>CAREERS beyond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0" dirty="0" smtClean="0"/>
              <a:t>Landscape Architecture and Urban Planning</a:t>
            </a:r>
          </a:p>
          <a:p>
            <a:r>
              <a:rPr lang="en-US" sz="2800" b="0" dirty="0" smtClean="0"/>
              <a:t>Actuarial Science</a:t>
            </a:r>
          </a:p>
          <a:p>
            <a:r>
              <a:rPr lang="en-US" sz="2800" b="0" dirty="0" smtClean="0"/>
              <a:t>Data Science</a:t>
            </a:r>
          </a:p>
          <a:p>
            <a:r>
              <a:rPr lang="en-US" sz="2800" b="0" dirty="0" smtClean="0"/>
              <a:t>Industrial Science</a:t>
            </a:r>
          </a:p>
          <a:p>
            <a:r>
              <a:rPr lang="en-US" sz="2800" b="0" dirty="0" smtClean="0"/>
              <a:t>Forensic Science</a:t>
            </a:r>
          </a:p>
          <a:p>
            <a:r>
              <a:rPr lang="en-US" sz="2800" b="0" dirty="0" smtClean="0"/>
              <a:t>Cartography</a:t>
            </a:r>
          </a:p>
          <a:p>
            <a:r>
              <a:rPr lang="en-US" sz="2800" b="0" dirty="0" smtClean="0"/>
              <a:t>Astronomy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268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915400" cy="6324600"/>
          </a:xfrm>
        </p:spPr>
      </p:pic>
    </p:spTree>
    <p:extLst>
      <p:ext uri="{BB962C8B-B14F-4D97-AF65-F5344CB8AC3E}">
        <p14:creationId xmlns:p14="http://schemas.microsoft.com/office/powerpoint/2010/main" val="333878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548640"/>
          </a:xfrm>
        </p:spPr>
        <p:txBody>
          <a:bodyPr/>
          <a:lstStyle/>
          <a:p>
            <a:r>
              <a:rPr lang="en-US" dirty="0" smtClean="0"/>
              <a:t>Emerging</a:t>
            </a:r>
            <a:r>
              <a:rPr lang="en-US" dirty="0" smtClean="0"/>
              <a:t> </a:t>
            </a:r>
            <a:r>
              <a:rPr lang="en-US" dirty="0" smtClean="0"/>
              <a:t>careers for </a:t>
            </a:r>
            <a:r>
              <a:rPr lang="en-US" dirty="0" err="1" smtClean="0"/>
              <a:t>pcb</a:t>
            </a:r>
            <a:r>
              <a:rPr lang="en-US" dirty="0" smtClean="0"/>
              <a:t>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90971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Genetics</a:t>
            </a:r>
          </a:p>
          <a:p>
            <a:r>
              <a:rPr lang="en-US" sz="2400" b="0" dirty="0" smtClean="0"/>
              <a:t>Clinical Research</a:t>
            </a:r>
          </a:p>
          <a:p>
            <a:r>
              <a:rPr lang="en-US" sz="2400" b="0" dirty="0" smtClean="0"/>
              <a:t>Food Science</a:t>
            </a:r>
          </a:p>
          <a:p>
            <a:r>
              <a:rPr lang="en-US" sz="2400" b="0" dirty="0" smtClean="0"/>
              <a:t>Public Health</a:t>
            </a:r>
          </a:p>
          <a:p>
            <a:r>
              <a:rPr lang="en-US" sz="2400" b="0" dirty="0" smtClean="0"/>
              <a:t>Physiotherapy</a:t>
            </a:r>
          </a:p>
          <a:p>
            <a:r>
              <a:rPr lang="en-US" sz="2400" b="0" dirty="0" smtClean="0"/>
              <a:t>Environmental Science</a:t>
            </a:r>
          </a:p>
          <a:p>
            <a:r>
              <a:rPr lang="en-US" sz="2400" b="0" dirty="0" smtClean="0"/>
              <a:t>Biotechnology</a:t>
            </a:r>
          </a:p>
          <a:p>
            <a:r>
              <a:rPr lang="en-US" sz="2400" b="0" dirty="0" smtClean="0"/>
              <a:t>Pharmacy</a:t>
            </a:r>
          </a:p>
          <a:p>
            <a:r>
              <a:rPr lang="en-US" sz="2400" b="0" dirty="0" smtClean="0"/>
              <a:t>Agriculture</a:t>
            </a:r>
          </a:p>
        </p:txBody>
      </p:sp>
    </p:spTree>
    <p:extLst>
      <p:ext uri="{BB962C8B-B14F-4D97-AF65-F5344CB8AC3E}">
        <p14:creationId xmlns:p14="http://schemas.microsoft.com/office/powerpoint/2010/main" val="24622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86800" cy="5867400"/>
          </a:xfrm>
        </p:spPr>
      </p:pic>
    </p:spTree>
    <p:extLst>
      <p:ext uri="{BB962C8B-B14F-4D97-AF65-F5344CB8AC3E}">
        <p14:creationId xmlns:p14="http://schemas.microsoft.com/office/powerpoint/2010/main" val="237934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386</TotalTime>
  <Words>471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Arial</vt:lpstr>
      <vt:lpstr>Bookman Old Style</vt:lpstr>
      <vt:lpstr>Calibri</vt:lpstr>
      <vt:lpstr>Franklin Gothic Book</vt:lpstr>
      <vt:lpstr>Franklin Gothic Medium</vt:lpstr>
      <vt:lpstr>Mangal</vt:lpstr>
      <vt:lpstr>Times New Roman</vt:lpstr>
      <vt:lpstr>Tunga</vt:lpstr>
      <vt:lpstr>Wingdings</vt:lpstr>
      <vt:lpstr>Angles</vt:lpstr>
      <vt:lpstr>EMERGING CAREER OPTIONS FOR A FAST PACED WORLD</vt:lpstr>
      <vt:lpstr>POINTS TO PONDER</vt:lpstr>
      <vt:lpstr>  The best way to predict future is to create it! </vt:lpstr>
      <vt:lpstr>PowerPoint Presentation</vt:lpstr>
      <vt:lpstr>PowerPoint Presentation</vt:lpstr>
      <vt:lpstr>EMERGING CAREERS beyond engineering</vt:lpstr>
      <vt:lpstr>PowerPoint Presentation</vt:lpstr>
      <vt:lpstr>Emerging careers for pcb students</vt:lpstr>
      <vt:lpstr>PowerPoint Presentation</vt:lpstr>
      <vt:lpstr>emerging careers in commerce</vt:lpstr>
      <vt:lpstr>PowerPoint Presentation</vt:lpstr>
      <vt:lpstr>Trending careers in humanities stream</vt:lpstr>
      <vt:lpstr>Steps to choose the right subjects</vt:lpstr>
      <vt:lpstr>CONTD.</vt:lpstr>
      <vt:lpstr>PowerPoint Presentation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CAREER OPTIONS FOR A FAST PACED WORLD</dc:title>
  <dc:creator>Trupti</dc:creator>
  <cp:lastModifiedBy>User</cp:lastModifiedBy>
  <cp:revision>19</cp:revision>
  <dcterms:created xsi:type="dcterms:W3CDTF">2022-05-06T05:43:39Z</dcterms:created>
  <dcterms:modified xsi:type="dcterms:W3CDTF">2022-07-20T05:30:35Z</dcterms:modified>
</cp:coreProperties>
</file>